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64" r:id="rId3"/>
    <p:sldId id="269" r:id="rId4"/>
    <p:sldId id="257" r:id="rId5"/>
    <p:sldId id="270" r:id="rId6"/>
    <p:sldId id="272" r:id="rId7"/>
    <p:sldId id="276" r:id="rId8"/>
    <p:sldId id="273" r:id="rId9"/>
    <p:sldId id="274" r:id="rId10"/>
    <p:sldId id="279" r:id="rId11"/>
    <p:sldId id="27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0"/>
  </p:normalViewPr>
  <p:slideViewPr>
    <p:cSldViewPr snapToGrid="0" snapToObjects="1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ia\MBC%20Budget%202022%20Approved%20by%20Board%20Feb%2011,%202022%20for%20Presentation%20to%20Congregation%20Feb%2028,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ia\Desktop\Marion%20Budget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5137374532547"/>
          <c:y val="0.19768364985530615"/>
          <c:w val="0.55344837840823158"/>
          <c:h val="0.94521072301059428"/>
        </c:manualLayout>
      </c:layout>
      <c:pieChart>
        <c:varyColors val="1"/>
        <c:ser>
          <c:idx val="0"/>
          <c:order val="0"/>
          <c:tx>
            <c:v>Field2</c:v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1-7941-9B98-5634A5B0C8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1-7941-9B98-5634A5B0C8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1-7941-9B98-5634A5B0C8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1-7941-9B98-5634A5B0C8A4}"/>
              </c:ext>
            </c:extLst>
          </c:dPt>
          <c:dLbls>
            <c:delete val="1"/>
          </c:dLbls>
          <c:cat>
            <c:strRef>
              <c:f>Sheet3!$B$3:$B$6</c:f>
              <c:strCache>
                <c:ptCount val="4"/>
                <c:pt idx="0">
                  <c:v>Salaries and Benefits</c:v>
                </c:pt>
                <c:pt idx="1">
                  <c:v>Total Income</c:v>
                </c:pt>
                <c:pt idx="2">
                  <c:v>Committeees </c:v>
                </c:pt>
                <c:pt idx="3">
                  <c:v>Fixed Operatinig</c:v>
                </c:pt>
              </c:strCache>
            </c:strRef>
          </c:cat>
          <c:val>
            <c:numRef>
              <c:f>Sheet3!$C$3:$C$6</c:f>
              <c:numCache>
                <c:formatCode>#,##0</c:formatCode>
                <c:ptCount val="4"/>
                <c:pt idx="0">
                  <c:v>149476</c:v>
                </c:pt>
                <c:pt idx="1">
                  <c:v>231778</c:v>
                </c:pt>
                <c:pt idx="2">
                  <c:v>11700</c:v>
                </c:pt>
                <c:pt idx="3">
                  <c:v>70602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21-7941-9B98-5634A5B0C8A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48135332525592"/>
          <c:y val="0.3756585400481377"/>
          <c:w val="0.2275186466747442"/>
          <c:h val="0.47737187172641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5875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DE-4FC4-B885-C7B7C2900B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DE-4FC4-B885-C7B7C2900B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DE-4FC4-B885-C7B7C2900B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DE-4FC4-B885-C7B7C2900B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DE-4FC4-B885-C7B7C2900B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DE-4FC4-B885-C7B7C2900BF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7DE-4FC4-B885-C7B7C2900BF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7DE-4FC4-B885-C7B7C2900BF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7DE-4FC4-B885-C7B7C2900BF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7DE-4FC4-B885-C7B7C2900BF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7DE-4FC4-B885-C7B7C2900BF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7DE-4FC4-B885-C7B7C2900BF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7DE-4FC4-B885-C7B7C2900BFE}"/>
              </c:ext>
            </c:extLst>
          </c:dPt>
          <c:cat>
            <c:strRef>
              <c:f>Sheet1!$A$1:$A$14</c:f>
              <c:strCache>
                <c:ptCount val="14"/>
                <c:pt idx="0">
                  <c:v>Janitors &amp; Cleaning &amp; Gardening</c:v>
                </c:pt>
                <c:pt idx="1">
                  <c:v>Maintenance</c:v>
                </c:pt>
                <c:pt idx="2">
                  <c:v>Contribution from Pizza Lunch</c:v>
                </c:pt>
                <c:pt idx="3">
                  <c:v>Building Improvements/Repairs</c:v>
                </c:pt>
                <c:pt idx="4">
                  <c:v>Covid Expenses</c:v>
                </c:pt>
                <c:pt idx="5">
                  <c:v>Accounting</c:v>
                </c:pt>
                <c:pt idx="6">
                  <c:v>Snow Plowing /Grass Cutting/Gardening</c:v>
                </c:pt>
                <c:pt idx="7">
                  <c:v>Utilities</c:v>
                </c:pt>
                <c:pt idx="8">
                  <c:v>Telephone/Internet</c:v>
                </c:pt>
                <c:pt idx="9">
                  <c:v>Insurance - 110 &amp;  114 Church</c:v>
                </c:pt>
                <c:pt idx="10">
                  <c:v> 114 Church - Operating &amp; Taxes</c:v>
                </c:pt>
                <c:pt idx="11">
                  <c:v>Office Supplies, Photocopier &amp; Paper</c:v>
                </c:pt>
                <c:pt idx="12">
                  <c:v>Legal</c:v>
                </c:pt>
                <c:pt idx="13">
                  <c:v>Advertising</c:v>
                </c:pt>
              </c:strCache>
            </c:strRef>
          </c:cat>
          <c:val>
            <c:numRef>
              <c:f>Sheet1!$B$1:$B$13</c:f>
              <c:numCache>
                <c:formatCode>[$$-1009]#,##0</c:formatCode>
                <c:ptCount val="13"/>
                <c:pt idx="0">
                  <c:v>8200</c:v>
                </c:pt>
                <c:pt idx="1">
                  <c:v>8200</c:v>
                </c:pt>
                <c:pt idx="2">
                  <c:v>0</c:v>
                </c:pt>
                <c:pt idx="3">
                  <c:v>0</c:v>
                </c:pt>
                <c:pt idx="4">
                  <c:v>1200</c:v>
                </c:pt>
                <c:pt idx="5">
                  <c:v>3000</c:v>
                </c:pt>
                <c:pt idx="6">
                  <c:v>6700</c:v>
                </c:pt>
                <c:pt idx="7">
                  <c:v>8500</c:v>
                </c:pt>
                <c:pt idx="8">
                  <c:v>3000</c:v>
                </c:pt>
                <c:pt idx="9">
                  <c:v>7000</c:v>
                </c:pt>
                <c:pt idx="10">
                  <c:v>2500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7DE-4FC4-B885-C7B7C2900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11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0.65460802165354326"/>
          <c:y val="0"/>
          <c:w val="0.33601697834645672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'Field2' by 'Field1'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>Field2</c:v>
          </c:tx>
          <c:explosion val="1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95-5D48-96A9-CC1D4B1AE0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95-5D48-96A9-CC1D4B1AE0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95-5D48-96A9-CC1D4B1AE0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95-5D48-96A9-CC1D4B1AE0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95-5D48-96A9-CC1D4B1AE0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C95-5D48-96A9-CC1D4B1AE010}"/>
              </c:ext>
            </c:extLst>
          </c:dPt>
          <c:cat>
            <c:strRef>
              <c:f>Sheet2!$A$1:$A$6</c:f>
              <c:strCache>
                <c:ptCount val="6"/>
                <c:pt idx="0">
                  <c:v>Building </c:v>
                </c:pt>
                <c:pt idx="1">
                  <c:v>Misssions</c:v>
                </c:pt>
                <c:pt idx="2">
                  <c:v>Other projects</c:v>
                </c:pt>
                <c:pt idx="3">
                  <c:v>Benevolent</c:v>
                </c:pt>
                <c:pt idx="4">
                  <c:v>Memorial</c:v>
                </c:pt>
                <c:pt idx="5">
                  <c:v>Offerings</c:v>
                </c:pt>
              </c:strCache>
            </c:strRef>
          </c:cat>
          <c:val>
            <c:numRef>
              <c:f>Sheet2!$B$1:$B$6</c:f>
              <c:numCache>
                <c:formatCode>General</c:formatCode>
                <c:ptCount val="6"/>
                <c:pt idx="0">
                  <c:v>6500</c:v>
                </c:pt>
                <c:pt idx="1">
                  <c:v>18320</c:v>
                </c:pt>
                <c:pt idx="2">
                  <c:v>2000</c:v>
                </c:pt>
                <c:pt idx="3">
                  <c:v>3700</c:v>
                </c:pt>
                <c:pt idx="4">
                  <c:v>14800</c:v>
                </c:pt>
                <c:pt idx="5">
                  <c:v>199248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95-5D48-96A9-CC1D4B1AE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28892312373983"/>
          <c:y val="4.8835093941219952E-2"/>
          <c:w val="0.25946470006466582"/>
          <c:h val="0.90259226012780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0.41034</cdr:y>
    </cdr:from>
    <cdr:to>
      <cdr:x>0.5525</cdr:x>
      <cdr:y>0.58966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7E0597F-79C2-4842-B627-99DCF0BC8280}"/>
            </a:ext>
          </a:extLst>
        </cdr:cNvPr>
        <cdr:cNvSpPr txBox="1"/>
      </cdr:nvSpPr>
      <cdr:spPr>
        <a:xfrm xmlns:a="http://schemas.openxmlformats.org/drawingml/2006/main">
          <a:off x="3897441" y="20925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0.42939</cdr:x>
      <cdr:y>0.16322</cdr:y>
    </cdr:from>
    <cdr:to>
      <cdr:x>0.60034</cdr:x>
      <cdr:y>0.50885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3A28087-DB7C-4322-B1E2-1FC56C8D9B33}"/>
            </a:ext>
          </a:extLst>
        </cdr:cNvPr>
        <cdr:cNvSpPr txBox="1"/>
      </cdr:nvSpPr>
      <cdr:spPr>
        <a:xfrm xmlns:a="http://schemas.openxmlformats.org/drawingml/2006/main" flipV="1">
          <a:off x="3739661" y="832339"/>
          <a:ext cx="1488831" cy="1762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0.41344</cdr:x>
      <cdr:y>0.33472</cdr:y>
    </cdr:from>
    <cdr:to>
      <cdr:x>0.65973</cdr:x>
      <cdr:y>0.54466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1594CF2-ED08-44E7-A0A1-A21E71427479}"/>
            </a:ext>
          </a:extLst>
        </cdr:cNvPr>
        <cdr:cNvSpPr txBox="1"/>
      </cdr:nvSpPr>
      <cdr:spPr>
        <a:xfrm xmlns:a="http://schemas.openxmlformats.org/drawingml/2006/main">
          <a:off x="3276107" y="2251911"/>
          <a:ext cx="1951619" cy="1412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SALARIES   &amp; BENEFITS</a:t>
          </a:r>
        </a:p>
      </cdr:txBody>
    </cdr:sp>
  </cdr:relSizeAnchor>
  <cdr:relSizeAnchor xmlns:cdr="http://schemas.openxmlformats.org/drawingml/2006/chartDrawing">
    <cdr:from>
      <cdr:x>0.21567</cdr:x>
      <cdr:y>0.55869</cdr:y>
    </cdr:from>
    <cdr:to>
      <cdr:x>0.4072</cdr:x>
      <cdr:y>0.74489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97CF843-C0EC-48BF-9060-9CE04B7E2C55}"/>
            </a:ext>
          </a:extLst>
        </cdr:cNvPr>
        <cdr:cNvSpPr txBox="1"/>
      </cdr:nvSpPr>
      <cdr:spPr>
        <a:xfrm xmlns:a="http://schemas.openxmlformats.org/drawingml/2006/main">
          <a:off x="1709005" y="2849075"/>
          <a:ext cx="1517640" cy="9494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TOTAL</a:t>
          </a:r>
        </a:p>
        <a:p xmlns:a="http://schemas.openxmlformats.org/drawingml/2006/main">
          <a:r>
            <a:rPr lang="en-US" sz="2800" dirty="0"/>
            <a:t>INCOME</a:t>
          </a:r>
        </a:p>
      </cdr:txBody>
    </cdr:sp>
  </cdr:relSizeAnchor>
  <cdr:relSizeAnchor xmlns:cdr="http://schemas.openxmlformats.org/drawingml/2006/chartDrawing">
    <cdr:from>
      <cdr:x>0.34223</cdr:x>
      <cdr:y>0.69037</cdr:y>
    </cdr:from>
    <cdr:to>
      <cdr:x>0.44722</cdr:x>
      <cdr:y>0.86968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D445E13-FC4C-4A63-BE90-182B97A4A28C}"/>
            </a:ext>
          </a:extLst>
        </cdr:cNvPr>
        <cdr:cNvSpPr txBox="1"/>
      </cdr:nvSpPr>
      <cdr:spPr>
        <a:xfrm xmlns:a="http://schemas.openxmlformats.org/drawingml/2006/main">
          <a:off x="2980592" y="35205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0.37176</cdr:x>
      <cdr:y>0.4775</cdr:y>
    </cdr:from>
    <cdr:to>
      <cdr:x>0.47675</cdr:x>
      <cdr:y>0.65681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2B73101F-8CB7-4B7E-843F-EFDF347FFA5C}"/>
            </a:ext>
          </a:extLst>
        </cdr:cNvPr>
        <cdr:cNvSpPr txBox="1"/>
      </cdr:nvSpPr>
      <cdr:spPr>
        <a:xfrm xmlns:a="http://schemas.openxmlformats.org/drawingml/2006/main">
          <a:off x="3237767" y="24350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0.33239</cdr:x>
      <cdr:y>0.13843</cdr:y>
    </cdr:from>
    <cdr:to>
      <cdr:x>0.43082</cdr:x>
      <cdr:y>0.32615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BD51B576-CBE3-44CE-B978-820F600C2680}"/>
            </a:ext>
          </a:extLst>
        </cdr:cNvPr>
        <cdr:cNvSpPr txBox="1"/>
      </cdr:nvSpPr>
      <cdr:spPr>
        <a:xfrm xmlns:a="http://schemas.openxmlformats.org/drawingml/2006/main">
          <a:off x="2894867" y="705950"/>
          <a:ext cx="857250" cy="957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0.4475</cdr:x>
      <cdr:y>0.41034</cdr:y>
    </cdr:from>
    <cdr:to>
      <cdr:x>0.5525</cdr:x>
      <cdr:y>0.58966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37B88EC1-31B8-4522-A042-96CCEA5361D7}"/>
            </a:ext>
          </a:extLst>
        </cdr:cNvPr>
        <cdr:cNvSpPr txBox="1"/>
      </cdr:nvSpPr>
      <cdr:spPr>
        <a:xfrm xmlns:a="http://schemas.openxmlformats.org/drawingml/2006/main">
          <a:off x="3897441" y="20925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0.23396</cdr:x>
      <cdr:y>0.27878</cdr:y>
    </cdr:from>
    <cdr:to>
      <cdr:x>0.49316</cdr:x>
      <cdr:y>0.38994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D9107260-5A73-4FB7-90AA-E0982C5A9A5C}"/>
            </a:ext>
          </a:extLst>
        </cdr:cNvPr>
        <cdr:cNvSpPr txBox="1"/>
      </cdr:nvSpPr>
      <cdr:spPr>
        <a:xfrm xmlns:a="http://schemas.openxmlformats.org/drawingml/2006/main">
          <a:off x="1853915" y="1875566"/>
          <a:ext cx="2053918" cy="747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FIXED</a:t>
          </a:r>
        </a:p>
        <a:p xmlns:a="http://schemas.openxmlformats.org/drawingml/2006/main">
          <a:r>
            <a:rPr lang="en-US" sz="2000" dirty="0"/>
            <a:t>OPERATING</a:t>
          </a:r>
        </a:p>
      </cdr:txBody>
    </cdr:sp>
  </cdr:relSizeAnchor>
  <cdr:relSizeAnchor xmlns:cdr="http://schemas.openxmlformats.org/drawingml/2006/chartDrawing">
    <cdr:from>
      <cdr:x>0.04366</cdr:x>
      <cdr:y>0.17486</cdr:y>
    </cdr:from>
    <cdr:to>
      <cdr:x>0.14865</cdr:x>
      <cdr:y>0.35417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08EEBBC2-3BFD-4CC9-8881-9EC1DEA3F643}"/>
            </a:ext>
          </a:extLst>
        </cdr:cNvPr>
        <cdr:cNvSpPr txBox="1"/>
      </cdr:nvSpPr>
      <cdr:spPr>
        <a:xfrm xmlns:a="http://schemas.openxmlformats.org/drawingml/2006/main">
          <a:off x="380267" y="8916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0.15244</cdr:y>
    </cdr:from>
    <cdr:to>
      <cdr:x>0.23068</cdr:x>
      <cdr:y>0.33175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4CACD67F-0550-4866-B393-41F1F36FE9B8}"/>
            </a:ext>
          </a:extLst>
        </cdr:cNvPr>
        <cdr:cNvSpPr txBox="1"/>
      </cdr:nvSpPr>
      <cdr:spPr>
        <a:xfrm xmlns:a="http://schemas.openxmlformats.org/drawingml/2006/main">
          <a:off x="0" y="777387"/>
          <a:ext cx="200904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0.09282</cdr:y>
    </cdr:from>
    <cdr:to>
      <cdr:x>0.42262</cdr:x>
      <cdr:y>0.39329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89D09450-E870-445C-B731-0E5162767126}"/>
            </a:ext>
          </a:extLst>
        </cdr:cNvPr>
        <cdr:cNvSpPr txBox="1"/>
      </cdr:nvSpPr>
      <cdr:spPr>
        <a:xfrm xmlns:a="http://schemas.openxmlformats.org/drawingml/2006/main">
          <a:off x="0" y="473359"/>
          <a:ext cx="3348869" cy="1532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/>
            <a:t>COMMITTEES</a:t>
          </a:r>
        </a:p>
        <a:p xmlns:a="http://schemas.openxmlformats.org/drawingml/2006/main">
          <a:endParaRPr lang="en-US" sz="2400" dirty="0"/>
        </a:p>
      </cdr:txBody>
    </cdr:sp>
  </cdr:relSizeAnchor>
  <cdr:relSizeAnchor xmlns:cdr="http://schemas.openxmlformats.org/drawingml/2006/chartDrawing">
    <cdr:from>
      <cdr:x>0.06829</cdr:x>
      <cdr:y>0.16124</cdr:y>
    </cdr:from>
    <cdr:to>
      <cdr:x>0.20344</cdr:x>
      <cdr:y>0.39389</cdr:y>
    </cdr:to>
    <cdr:cxnSp macro="">
      <cdr:nvCxnSpPr>
        <cdr:cNvPr id="17" name="Straight Arrow Connector 16">
          <a:extLst xmlns:a="http://schemas.openxmlformats.org/drawingml/2006/main">
            <a:ext uri="{FF2B5EF4-FFF2-40B4-BE49-F238E27FC236}">
              <a16:creationId xmlns:a16="http://schemas.microsoft.com/office/drawing/2014/main" id="{6FF08566-DF1A-4289-B6F4-151528236611}"/>
            </a:ext>
          </a:extLst>
        </cdr:cNvPr>
        <cdr:cNvCxnSpPr/>
      </cdr:nvCxnSpPr>
      <cdr:spPr>
        <a:xfrm xmlns:a="http://schemas.openxmlformats.org/drawingml/2006/main">
          <a:off x="541162" y="1084734"/>
          <a:ext cx="1070919" cy="156519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A337BC-A6EF-40E8-945E-093F1FA4C2A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382201-4456-4A39-BF3B-60ACA2C5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82201-4456-4A39-BF3B-60ACA2C559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3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14E53-511E-9E4C-88AC-EDB15FA89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C6E9C-6F13-0A49-909B-9839FFF54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62F06-88AA-3B48-A1B4-BA9BF241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4F81-7345-AB48-9BB5-BAE10641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8B3F-4233-C148-B9E6-DC624736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32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179E-20E8-EC49-91AD-3E177948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3865B-368A-9E48-90AA-E48BE3FA2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A7789-4374-054B-9D07-360066FF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36330-072F-254A-936C-370E0C5B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1A032-6200-FF49-B5CA-29345BD4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48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B7B0A-F91D-8147-9D4E-48F9B2254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FA9E1-6F73-0640-8360-629D8AE48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0E94-1BA8-6E40-8DD9-9BD70010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CB46-62FC-634D-9080-65E2A296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B5BBE-E314-164F-8C10-BA415B85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60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5DCF-813F-3B4F-A61F-33DE1F25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9FD86-9030-F641-A17D-50C3D5CDD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11BEB-03EB-7D46-8221-228F380B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7D0A-EBF2-5641-AF8F-46070E72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A7898-AA50-DB43-9554-E160C43D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48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30CA-6824-1542-97EF-387BDB71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0DC11-AE97-1348-A02A-3BEAFD5A5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7800-84B3-794D-946E-9E2179C6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4379F-97DB-6B44-BE3D-7E8FAA2E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5410E-80F4-5344-9C51-FB08DCF2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0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E628-2286-7141-8B76-178AE049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A74EC-69D0-7540-A20C-D28210EA2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175-DB6D-A346-9799-B3B13B0D7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2DFA3-FF64-264A-B403-9548BC71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D5D0B-AA6F-A547-B8D7-CF7E955E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D59CA-348F-CB44-9E27-718ACC8E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38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6EDC-EB6A-2448-8FC7-1B0264EA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B0855-D884-8240-B25D-34880B34F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600A1-EE47-9A4E-B50D-F08AA6E8E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9EFD5-4C89-C447-9B71-66B145DC8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CEE0B-9066-0A49-806D-E66DDB0AA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65586-DF6B-884D-B98C-83E72518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5DC0C-D509-C34E-8399-2BC95EDD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2B80F-B641-2941-8DFC-6D626FC6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1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CBC82-5C08-4C4C-82C3-BB2F7D38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86221F-352B-F949-BECE-2056C64B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F88C6-BB02-3641-B74D-622046A7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D327D-ACA5-C84B-8288-AA6D9058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3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0C27B-46E6-B943-8DD5-035CA601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6E356-52FB-5F4E-8DF1-4B132354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3FC7B-F668-BC41-B2DA-0D796BBD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23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31D4-9BBB-CA43-83B7-33848D99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467D-4D42-E045-AC2B-C336AA99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868E9-C118-384D-B10F-0F605382D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A0247-0D31-2745-813B-39BA650C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21886-679E-874B-AEEC-9344BBC0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9150A-F4BB-0542-9457-BFF0592A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61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163E-4286-C047-BE6F-1167A4987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CB4C9-164F-F640-B546-2B265CCCB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49C1B-084D-9C4E-B3BE-739EDCC30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11E55-B5BE-7E47-AD0F-CE897365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4D71F-A540-DF47-AB98-F2822A05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7E765-0EF8-0341-BA7F-8D8D2F4A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15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FFE42-468F-DA4C-BC4B-7EFDDBF8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840F8-A18D-3549-8987-15C9CDDAE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93B64-9269-FB40-BE77-7F4678091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55F91-BE9E-F647-B522-3CCC2D968C00}" type="datetimeFigureOut">
              <a:rPr lang="en-CA" smtClean="0"/>
              <a:t>22/02/2022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1628C-78D6-5A46-99F0-38D686B6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E7C39-C5FB-2A49-A9F7-95E68A05D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7921-7657-FC47-9B15-52FAC9F3FF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52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D8E4-65EC-B343-AC6B-98BCA56C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153"/>
            <a:ext cx="10515600" cy="2456848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/>
              <a:t>Markham Baptist Church </a:t>
            </a:r>
            <a:br>
              <a:rPr lang="en-CA" b="1" dirty="0"/>
            </a:br>
            <a:r>
              <a:rPr lang="en-CA" b="1" dirty="0"/>
              <a:t>2022 Budget</a:t>
            </a:r>
            <a:br>
              <a:rPr lang="en-CA" b="1" dirty="0"/>
            </a:br>
            <a:r>
              <a:rPr lang="en-CA" b="1" dirty="0"/>
              <a:t>For Presentation to Congregation Feb 28</a:t>
            </a:r>
            <a:r>
              <a:rPr lang="en-CA" b="1" baseline="30000" dirty="0"/>
              <a:t>th</a:t>
            </a:r>
            <a:r>
              <a:rPr lang="en-CA" b="1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20929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97A4-6134-49AE-9BDF-0BA68E39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SUMMARY EXPENDITURES 2022 BUDGET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71DC22E-DEBD-4AF5-90C1-C91E03C84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18916"/>
              </p:ext>
            </p:extLst>
          </p:nvPr>
        </p:nvGraphicFramePr>
        <p:xfrm>
          <a:off x="972766" y="2486025"/>
          <a:ext cx="10304834" cy="3261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2034">
                  <a:extLst>
                    <a:ext uri="{9D8B030D-6E8A-4147-A177-3AD203B41FA5}">
                      <a16:colId xmlns:a16="http://schemas.microsoft.com/office/drawing/2014/main" val="174236635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311504128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4252224637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1572567910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464379998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1668324881"/>
                    </a:ext>
                  </a:extLst>
                </a:gridCol>
              </a:tblGrid>
              <a:tr h="204629"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78571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Budget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Actual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340645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9409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CE&amp;O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$1,576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$7,050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228977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Congregational Life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37577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Deacons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$3,243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$5,400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0843482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$56,802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$50,766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$56,994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536223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General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$12,800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$14,955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$8,956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538748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Personnel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$150,476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$161,386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$166,400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524067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EXPENSES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$231,778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$233,277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$246,100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313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74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79CD-9178-47F2-9F44-DEA0BCB3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SUMMARY RECEIPTS 2022 BUDGET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20C3B1B-BB28-4B16-BBD3-2E31641CE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465963"/>
              </p:ext>
            </p:extLst>
          </p:nvPr>
        </p:nvGraphicFramePr>
        <p:xfrm>
          <a:off x="914400" y="1898374"/>
          <a:ext cx="10363200" cy="884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378641466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47964994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441624494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68767177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832404157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808274257"/>
                    </a:ext>
                  </a:extLst>
                </a:gridCol>
              </a:tblGrid>
              <a:tr h="253269"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3148706"/>
                  </a:ext>
                </a:extLst>
              </a:tr>
              <a:tr h="5721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Actual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730591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8F04A37-43C4-4B37-AA91-0D78CDF0FA91}"/>
              </a:ext>
            </a:extLst>
          </p:cNvPr>
          <p:cNvSpPr txBox="1"/>
          <p:nvPr/>
        </p:nvSpPr>
        <p:spPr>
          <a:xfrm>
            <a:off x="5637178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9D158BB-C879-4CB1-BFD6-5134A1E0F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16822"/>
              </p:ext>
            </p:extLst>
          </p:nvPr>
        </p:nvGraphicFramePr>
        <p:xfrm>
          <a:off x="912778" y="2782896"/>
          <a:ext cx="10363200" cy="393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393624582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3190028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500537507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106294234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10629643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827856513"/>
                    </a:ext>
                  </a:extLst>
                </a:gridCol>
              </a:tblGrid>
              <a:tr h="393492"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12825134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Offering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$198,728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$199,248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$217,600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5646604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Interest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$2,550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$2,814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2770061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Government Grant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$8,769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2448775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Rent 110 Church Street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1324424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Rent 114 Church Street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$24,000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$24,000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$24,000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8588618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Watkins Legacy Interest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$3,702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91890365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 RECEIPTS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$231,778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$238,533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$246,100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7704354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2061400"/>
                  </a:ext>
                </a:extLst>
              </a:tr>
              <a:tr h="393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Revenue v Expenses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$5,256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5587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9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79BF-6783-3447-AED4-77F75F51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Markham Baptist Church </a:t>
            </a:r>
            <a:br>
              <a:rPr lang="en-US" dirty="0"/>
            </a:br>
            <a:r>
              <a:rPr lang="en-US" dirty="0"/>
              <a:t>Budget 2022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F90704-7907-4F4C-ADE3-64E74A07D4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23489" y="3869499"/>
          <a:ext cx="2145028" cy="319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5028">
                  <a:extLst>
                    <a:ext uri="{9D8B030D-6E8A-4147-A177-3AD203B41FA5}">
                      <a16:colId xmlns:a16="http://schemas.microsoft.com/office/drawing/2014/main" val="4158253052"/>
                    </a:ext>
                  </a:extLst>
                </a:gridCol>
              </a:tblGrid>
              <a:tr h="319755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2" marR="9992" marT="9992" marB="0" anchor="b"/>
                </a:tc>
                <a:extLst>
                  <a:ext uri="{0D108BD9-81ED-4DB2-BD59-A6C34878D82A}">
                    <a16:rowId xmlns:a16="http://schemas.microsoft.com/office/drawing/2014/main" val="801688762"/>
                  </a:ext>
                </a:extLst>
              </a:tr>
            </a:tbl>
          </a:graphicData>
        </a:graphic>
      </p:graphicFrame>
      <p:graphicFrame>
        <p:nvGraphicFramePr>
          <p:cNvPr id="7" name="Chart 6" descr="Chart type: Pie. 'Field2' by 'Field1'&#10;&#10;Description automatically generated">
            <a:extLst>
              <a:ext uri="{FF2B5EF4-FFF2-40B4-BE49-F238E27FC236}">
                <a16:creationId xmlns:a16="http://schemas.microsoft.com/office/drawing/2014/main" id="{A0C062FF-438C-564C-99DA-32DD9EE0D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479722"/>
              </p:ext>
            </p:extLst>
          </p:nvPr>
        </p:nvGraphicFramePr>
        <p:xfrm>
          <a:off x="1663361" y="365125"/>
          <a:ext cx="7924067" cy="672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428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CDE2-102F-4A3C-B500-BE2A2BD5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Building Maintenance Budget 2022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9ECF4-6EF6-452D-9989-D00BB4E41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588"/>
            <a:ext cx="10515600" cy="571341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2A5328-2879-FE46-94DB-FA30B3686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282619"/>
              </p:ext>
            </p:extLst>
          </p:nvPr>
        </p:nvGraphicFramePr>
        <p:xfrm>
          <a:off x="2514600" y="1460500"/>
          <a:ext cx="8128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65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4B11-56DD-9E46-97CF-E9682452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Comparison of Offerings to other donations through MBC in 2021</a:t>
            </a:r>
          </a:p>
        </p:txBody>
      </p:sp>
      <p:graphicFrame>
        <p:nvGraphicFramePr>
          <p:cNvPr id="4" name="Content Placeholder 3" descr="Chart type: Pie. 'Field2' by 'Field1'&#10;&#10;Description automatically generated">
            <a:extLst>
              <a:ext uri="{FF2B5EF4-FFF2-40B4-BE49-F238E27FC236}">
                <a16:creationId xmlns:a16="http://schemas.microsoft.com/office/drawing/2014/main" id="{258A71F1-053D-7E4A-9836-4607B8B060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8604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09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9E64-7B82-4724-9178-FE2FE855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Christian Education &amp; Outreach 2022 Budget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DB05FC-E6EC-4383-B4DF-2B366CD80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186989"/>
              </p:ext>
            </p:extLst>
          </p:nvPr>
        </p:nvGraphicFramePr>
        <p:xfrm>
          <a:off x="242888" y="2938914"/>
          <a:ext cx="10729912" cy="4854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9173">
                  <a:extLst>
                    <a:ext uri="{9D8B030D-6E8A-4147-A177-3AD203B41FA5}">
                      <a16:colId xmlns:a16="http://schemas.microsoft.com/office/drawing/2014/main" val="1747513434"/>
                    </a:ext>
                  </a:extLst>
                </a:gridCol>
                <a:gridCol w="1863847">
                  <a:extLst>
                    <a:ext uri="{9D8B030D-6E8A-4147-A177-3AD203B41FA5}">
                      <a16:colId xmlns:a16="http://schemas.microsoft.com/office/drawing/2014/main" val="2713348592"/>
                    </a:ext>
                  </a:extLst>
                </a:gridCol>
                <a:gridCol w="185411">
                  <a:extLst>
                    <a:ext uri="{9D8B030D-6E8A-4147-A177-3AD203B41FA5}">
                      <a16:colId xmlns:a16="http://schemas.microsoft.com/office/drawing/2014/main" val="2179261731"/>
                    </a:ext>
                  </a:extLst>
                </a:gridCol>
                <a:gridCol w="1836733">
                  <a:extLst>
                    <a:ext uri="{9D8B030D-6E8A-4147-A177-3AD203B41FA5}">
                      <a16:colId xmlns:a16="http://schemas.microsoft.com/office/drawing/2014/main" val="1140075889"/>
                    </a:ext>
                  </a:extLst>
                </a:gridCol>
                <a:gridCol w="303312">
                  <a:extLst>
                    <a:ext uri="{9D8B030D-6E8A-4147-A177-3AD203B41FA5}">
                      <a16:colId xmlns:a16="http://schemas.microsoft.com/office/drawing/2014/main" val="1781597758"/>
                    </a:ext>
                  </a:extLst>
                </a:gridCol>
                <a:gridCol w="1971436">
                  <a:extLst>
                    <a:ext uri="{9D8B030D-6E8A-4147-A177-3AD203B41FA5}">
                      <a16:colId xmlns:a16="http://schemas.microsoft.com/office/drawing/2014/main" val="21849646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4265561587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</a:rPr>
                        <a:t> 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2888901921"/>
                  </a:ext>
                </a:extLst>
              </a:tr>
              <a:tr h="245167"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>
                          <a:effectLst/>
                        </a:rPr>
                        <a:t> 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3746582224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Police Checks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2701508754"/>
                  </a:ext>
                </a:extLst>
              </a:tr>
              <a:tr h="72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Sunday School Expenses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2078603443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Plan to Protect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$1,142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1852506820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The Edge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$251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2199571809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Youth-LOFT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4033957191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Camps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$1,500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816909462"/>
                  </a:ext>
                </a:extLst>
              </a:tr>
              <a:tr h="48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$5,500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$1,576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$7,050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3483229202"/>
                  </a:ext>
                </a:extLst>
              </a:tr>
              <a:tr h="24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7" marR="1327" marT="1327" marB="0" anchor="b"/>
                </a:tc>
                <a:extLst>
                  <a:ext uri="{0D108BD9-81ED-4DB2-BD59-A6C34878D82A}">
                    <a16:rowId xmlns:a16="http://schemas.microsoft.com/office/drawing/2014/main" val="178281397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4F4EF8-BF12-4E28-A563-7CE3A2DAF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834271"/>
              </p:ext>
            </p:extLst>
          </p:nvPr>
        </p:nvGraphicFramePr>
        <p:xfrm>
          <a:off x="242888" y="2247088"/>
          <a:ext cx="10729912" cy="1696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8590">
                  <a:extLst>
                    <a:ext uri="{9D8B030D-6E8A-4147-A177-3AD203B41FA5}">
                      <a16:colId xmlns:a16="http://schemas.microsoft.com/office/drawing/2014/main" val="2951276819"/>
                    </a:ext>
                  </a:extLst>
                </a:gridCol>
                <a:gridCol w="1827766">
                  <a:extLst>
                    <a:ext uri="{9D8B030D-6E8A-4147-A177-3AD203B41FA5}">
                      <a16:colId xmlns:a16="http://schemas.microsoft.com/office/drawing/2014/main" val="2172310891"/>
                    </a:ext>
                  </a:extLst>
                </a:gridCol>
                <a:gridCol w="197241">
                  <a:extLst>
                    <a:ext uri="{9D8B030D-6E8A-4147-A177-3AD203B41FA5}">
                      <a16:colId xmlns:a16="http://schemas.microsoft.com/office/drawing/2014/main" val="3225394156"/>
                    </a:ext>
                  </a:extLst>
                </a:gridCol>
                <a:gridCol w="1906663">
                  <a:extLst>
                    <a:ext uri="{9D8B030D-6E8A-4147-A177-3AD203B41FA5}">
                      <a16:colId xmlns:a16="http://schemas.microsoft.com/office/drawing/2014/main" val="3115012191"/>
                    </a:ext>
                  </a:extLst>
                </a:gridCol>
                <a:gridCol w="210391">
                  <a:extLst>
                    <a:ext uri="{9D8B030D-6E8A-4147-A177-3AD203B41FA5}">
                      <a16:colId xmlns:a16="http://schemas.microsoft.com/office/drawing/2014/main" val="402176061"/>
                    </a:ext>
                  </a:extLst>
                </a:gridCol>
                <a:gridCol w="1959261">
                  <a:extLst>
                    <a:ext uri="{9D8B030D-6E8A-4147-A177-3AD203B41FA5}">
                      <a16:colId xmlns:a16="http://schemas.microsoft.com/office/drawing/2014/main" val="3503353806"/>
                    </a:ext>
                  </a:extLst>
                </a:gridCol>
              </a:tblGrid>
              <a:tr h="10104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864301"/>
                  </a:ext>
                </a:extLst>
              </a:tr>
              <a:tr h="685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Actual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569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9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6BA7-627B-43BF-9592-09445F18E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Congregational Life – 2022 Budget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E517FA-F8FC-4649-AAD4-F36D6886B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0928"/>
              </p:ext>
            </p:extLst>
          </p:nvPr>
        </p:nvGraphicFramePr>
        <p:xfrm>
          <a:off x="914400" y="1390838"/>
          <a:ext cx="10363200" cy="178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3634">
                  <a:extLst>
                    <a:ext uri="{9D8B030D-6E8A-4147-A177-3AD203B41FA5}">
                      <a16:colId xmlns:a16="http://schemas.microsoft.com/office/drawing/2014/main" val="2083657663"/>
                    </a:ext>
                  </a:extLst>
                </a:gridCol>
                <a:gridCol w="1702340">
                  <a:extLst>
                    <a:ext uri="{9D8B030D-6E8A-4147-A177-3AD203B41FA5}">
                      <a16:colId xmlns:a16="http://schemas.microsoft.com/office/drawing/2014/main" val="621195770"/>
                    </a:ext>
                  </a:extLst>
                </a:gridCol>
                <a:gridCol w="214009">
                  <a:extLst>
                    <a:ext uri="{9D8B030D-6E8A-4147-A177-3AD203B41FA5}">
                      <a16:colId xmlns:a16="http://schemas.microsoft.com/office/drawing/2014/main" val="466107850"/>
                    </a:ext>
                  </a:extLst>
                </a:gridCol>
                <a:gridCol w="1848255">
                  <a:extLst>
                    <a:ext uri="{9D8B030D-6E8A-4147-A177-3AD203B41FA5}">
                      <a16:colId xmlns:a16="http://schemas.microsoft.com/office/drawing/2014/main" val="3718059963"/>
                    </a:ext>
                  </a:extLst>
                </a:gridCol>
                <a:gridCol w="194553">
                  <a:extLst>
                    <a:ext uri="{9D8B030D-6E8A-4147-A177-3AD203B41FA5}">
                      <a16:colId xmlns:a16="http://schemas.microsoft.com/office/drawing/2014/main" val="2094711218"/>
                    </a:ext>
                  </a:extLst>
                </a:gridCol>
                <a:gridCol w="1890409">
                  <a:extLst>
                    <a:ext uri="{9D8B030D-6E8A-4147-A177-3AD203B41FA5}">
                      <a16:colId xmlns:a16="http://schemas.microsoft.com/office/drawing/2014/main" val="459792415"/>
                    </a:ext>
                  </a:extLst>
                </a:gridCol>
              </a:tblGrid>
              <a:tr h="8937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2021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266986"/>
                  </a:ext>
                </a:extLst>
              </a:tr>
              <a:tr h="8937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Budget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effectLst/>
                        </a:rPr>
                        <a:t>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Actual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546113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9AB1E23-0963-497B-8624-884F5377F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080445"/>
              </p:ext>
            </p:extLst>
          </p:nvPr>
        </p:nvGraphicFramePr>
        <p:xfrm>
          <a:off x="914400" y="3178334"/>
          <a:ext cx="103632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3621654964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398435293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514053705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900803962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53957144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43080094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Supplies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6578809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Hearts &amp; Flowers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8082416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Congregational Care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1,101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114617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MBC 66th  Anniversary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331379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$1,200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$1,351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$1,300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6273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31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CB82-C322-4D70-8145-696CDA94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Deacons 2022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81A180-7BF3-4675-8051-D5011C5B4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431257"/>
              </p:ext>
            </p:extLst>
          </p:nvPr>
        </p:nvGraphicFramePr>
        <p:xfrm>
          <a:off x="914400" y="3035030"/>
          <a:ext cx="10363200" cy="3457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4077806358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66384387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897732384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311711956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465383571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819432026"/>
                    </a:ext>
                  </a:extLst>
                </a:gridCol>
              </a:tblGrid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Misc</a:t>
                      </a:r>
                      <a:r>
                        <a:rPr lang="en-US" sz="2000" u="none" strike="noStrike" dirty="0">
                          <a:effectLst/>
                        </a:rPr>
                        <a:t> Committee Expenses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410458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Decorating / Banners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$750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$750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956655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Music/Worship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00088095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Guest Speakers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5389046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Web Site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30254065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Assembly &amp; Groups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0994716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Leadership development - Deacons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1688205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Pastor Sabbatical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4970279"/>
                  </a:ext>
                </a:extLst>
              </a:tr>
              <a:tr h="34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5562697"/>
                  </a:ext>
                </a:extLst>
              </a:tr>
              <a:tr h="35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$5,000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$3,243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$5,400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50160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7FF3FD-4AF9-4E9C-AA17-DBF197BCF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036"/>
              </p:ext>
            </p:extLst>
          </p:nvPr>
        </p:nvGraphicFramePr>
        <p:xfrm>
          <a:off x="914400" y="1784396"/>
          <a:ext cx="10363200" cy="1250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1841230074"/>
                    </a:ext>
                  </a:extLst>
                </a:gridCol>
                <a:gridCol w="1698557">
                  <a:extLst>
                    <a:ext uri="{9D8B030D-6E8A-4147-A177-3AD203B41FA5}">
                      <a16:colId xmlns:a16="http://schemas.microsoft.com/office/drawing/2014/main" val="3971539966"/>
                    </a:ext>
                  </a:extLst>
                </a:gridCol>
                <a:gridCol w="257243">
                  <a:extLst>
                    <a:ext uri="{9D8B030D-6E8A-4147-A177-3AD203B41FA5}">
                      <a16:colId xmlns:a16="http://schemas.microsoft.com/office/drawing/2014/main" val="119331673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212358568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992270308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3583991165"/>
                    </a:ext>
                  </a:extLst>
                </a:gridCol>
              </a:tblGrid>
              <a:tr h="62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2022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6965976"/>
                  </a:ext>
                </a:extLst>
              </a:tr>
              <a:tr h="6253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Actual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570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0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F4F4-F04A-4658-8D74-5B9CE382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Management 2022 Budget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0176A4-57B4-40BB-A1DF-466AE4CC3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4869"/>
              </p:ext>
            </p:extLst>
          </p:nvPr>
        </p:nvGraphicFramePr>
        <p:xfrm>
          <a:off x="2053773" y="2140085"/>
          <a:ext cx="8084453" cy="4503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7411">
                  <a:extLst>
                    <a:ext uri="{9D8B030D-6E8A-4147-A177-3AD203B41FA5}">
                      <a16:colId xmlns:a16="http://schemas.microsoft.com/office/drawing/2014/main" val="745496750"/>
                    </a:ext>
                  </a:extLst>
                </a:gridCol>
                <a:gridCol w="1377131">
                  <a:extLst>
                    <a:ext uri="{9D8B030D-6E8A-4147-A177-3AD203B41FA5}">
                      <a16:colId xmlns:a16="http://schemas.microsoft.com/office/drawing/2014/main" val="2920003790"/>
                    </a:ext>
                  </a:extLst>
                </a:gridCol>
                <a:gridCol w="148611">
                  <a:extLst>
                    <a:ext uri="{9D8B030D-6E8A-4147-A177-3AD203B41FA5}">
                      <a16:colId xmlns:a16="http://schemas.microsoft.com/office/drawing/2014/main" val="413577399"/>
                    </a:ext>
                  </a:extLst>
                </a:gridCol>
                <a:gridCol w="1436576">
                  <a:extLst>
                    <a:ext uri="{9D8B030D-6E8A-4147-A177-3AD203B41FA5}">
                      <a16:colId xmlns:a16="http://schemas.microsoft.com/office/drawing/2014/main" val="2331301063"/>
                    </a:ext>
                  </a:extLst>
                </a:gridCol>
                <a:gridCol w="158519">
                  <a:extLst>
                    <a:ext uri="{9D8B030D-6E8A-4147-A177-3AD203B41FA5}">
                      <a16:colId xmlns:a16="http://schemas.microsoft.com/office/drawing/2014/main" val="3003601481"/>
                    </a:ext>
                  </a:extLst>
                </a:gridCol>
                <a:gridCol w="1476205">
                  <a:extLst>
                    <a:ext uri="{9D8B030D-6E8A-4147-A177-3AD203B41FA5}">
                      <a16:colId xmlns:a16="http://schemas.microsoft.com/office/drawing/2014/main" val="133819857"/>
                    </a:ext>
                  </a:extLst>
                </a:gridCol>
              </a:tblGrid>
              <a:tr h="264574"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2299766998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Janitors &amp; Cleaning &amp; Gardening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$9,161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1259624141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Maintenance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$4,481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$11,600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290575946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Contribution from Pizza Lunch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1690427213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Building Improvements/Repairs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947238979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Audio Visual and On Line Ministry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980485781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Covid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62202448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Accounting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4102157147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Snow Plowing /Grass Cutting/Gardening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$6,700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$8,478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$3,700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4234282196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Utilities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$7,466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2043032905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Telephone/Internet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$2,131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797779967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Insurance - 110 &amp;  114 Church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$7,502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$5,366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$6,594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875741517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114 Church - Operating &amp; Taxes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$8,045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1792563849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Office Supplies, Photocopier &amp; 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$1,401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4217793790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Legal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$1,467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401343893"/>
                  </a:ext>
                </a:extLst>
              </a:tr>
              <a:tr h="26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Advertising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3040140250"/>
                  </a:ext>
                </a:extLst>
              </a:tr>
              <a:tr h="270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$56,802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$50,766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$56,994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/>
                </a:tc>
                <a:extLst>
                  <a:ext uri="{0D108BD9-81ED-4DB2-BD59-A6C34878D82A}">
                    <a16:rowId xmlns:a16="http://schemas.microsoft.com/office/drawing/2014/main" val="41580644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734BB7-32E5-4B5B-BD63-AACAFF442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72635"/>
              </p:ext>
            </p:extLst>
          </p:nvPr>
        </p:nvGraphicFramePr>
        <p:xfrm>
          <a:off x="2140085" y="1225686"/>
          <a:ext cx="7998142" cy="1157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0179">
                  <a:extLst>
                    <a:ext uri="{9D8B030D-6E8A-4147-A177-3AD203B41FA5}">
                      <a16:colId xmlns:a16="http://schemas.microsoft.com/office/drawing/2014/main" val="3856771878"/>
                    </a:ext>
                  </a:extLst>
                </a:gridCol>
                <a:gridCol w="1362429">
                  <a:extLst>
                    <a:ext uri="{9D8B030D-6E8A-4147-A177-3AD203B41FA5}">
                      <a16:colId xmlns:a16="http://schemas.microsoft.com/office/drawing/2014/main" val="1086891878"/>
                    </a:ext>
                  </a:extLst>
                </a:gridCol>
                <a:gridCol w="147025">
                  <a:extLst>
                    <a:ext uri="{9D8B030D-6E8A-4147-A177-3AD203B41FA5}">
                      <a16:colId xmlns:a16="http://schemas.microsoft.com/office/drawing/2014/main" val="4143797796"/>
                    </a:ext>
                  </a:extLst>
                </a:gridCol>
                <a:gridCol w="1421238">
                  <a:extLst>
                    <a:ext uri="{9D8B030D-6E8A-4147-A177-3AD203B41FA5}">
                      <a16:colId xmlns:a16="http://schemas.microsoft.com/office/drawing/2014/main" val="701552626"/>
                    </a:ext>
                  </a:extLst>
                </a:gridCol>
                <a:gridCol w="156826">
                  <a:extLst>
                    <a:ext uri="{9D8B030D-6E8A-4147-A177-3AD203B41FA5}">
                      <a16:colId xmlns:a16="http://schemas.microsoft.com/office/drawing/2014/main" val="348283369"/>
                    </a:ext>
                  </a:extLst>
                </a:gridCol>
                <a:gridCol w="1460445">
                  <a:extLst>
                    <a:ext uri="{9D8B030D-6E8A-4147-A177-3AD203B41FA5}">
                      <a16:colId xmlns:a16="http://schemas.microsoft.com/office/drawing/2014/main" val="1898470844"/>
                    </a:ext>
                  </a:extLst>
                </a:gridCol>
              </a:tblGrid>
              <a:tr h="8039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8684892"/>
                  </a:ext>
                </a:extLst>
              </a:tr>
              <a:tr h="353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Actual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416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13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82542-D3B5-496B-A1F5-B6C075C23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Personnel 2022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82FC04-019C-4828-AB2B-FCF4F05B9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867822"/>
              </p:ext>
            </p:extLst>
          </p:nvPr>
        </p:nvGraphicFramePr>
        <p:xfrm>
          <a:off x="914400" y="3178334"/>
          <a:ext cx="103632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336650552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2930426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865538348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621387363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948182660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1528983322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>
                          <a:effectLst/>
                        </a:rPr>
                        <a:t> 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58169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Salaries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$98,107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$111,563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$112,500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8118129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Professional Development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270801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Benefits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$51,369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$49,490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$52,500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87926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$150,476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$161,386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$166,400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743758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D503F9D-5097-4B56-8312-2E35669C0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01195"/>
              </p:ext>
            </p:extLst>
          </p:nvPr>
        </p:nvGraphicFramePr>
        <p:xfrm>
          <a:off x="914400" y="1478604"/>
          <a:ext cx="10363200" cy="1838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4006846849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88909736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535717844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103744499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688490047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1213906403"/>
                    </a:ext>
                  </a:extLst>
                </a:gridCol>
              </a:tblGrid>
              <a:tr h="91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>
                          <a:effectLst/>
                        </a:rPr>
                        <a:t>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9257208"/>
                  </a:ext>
                </a:extLst>
              </a:tr>
              <a:tr h="91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 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>
                          <a:effectLst/>
                        </a:rPr>
                        <a:t> 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Actual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Budget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323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24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782</Words>
  <Application>Microsoft Office PowerPoint</Application>
  <PresentationFormat>Widescreen</PresentationFormat>
  <Paragraphs>482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Markham Baptist Church  2022 Budget For Presentation to Congregation Feb 28th, 2022</vt:lpstr>
      <vt:lpstr>Markham Baptist Church  Budget 2022</vt:lpstr>
      <vt:lpstr>Building Maintenance Budget 2022 </vt:lpstr>
      <vt:lpstr>Comparison of Offerings to other donations through MBC in 2021</vt:lpstr>
      <vt:lpstr>Christian Education &amp; Outreach 2022 Budget </vt:lpstr>
      <vt:lpstr>Congregational Life – 2022 Budget </vt:lpstr>
      <vt:lpstr>Deacons 2022 Budget</vt:lpstr>
      <vt:lpstr>Management 2022 Budget </vt:lpstr>
      <vt:lpstr>Personnel 2022 Budget</vt:lpstr>
      <vt:lpstr> SUMMARY EXPENDITURES 2022 BUDGET </vt:lpstr>
      <vt:lpstr>SUMMARY RECEIPTS 2022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Markham Baptist Church  Budget 2022</dc:title>
  <dc:creator>Patricia McGee</dc:creator>
  <cp:lastModifiedBy>Alexandra Ramirez</cp:lastModifiedBy>
  <cp:revision>50</cp:revision>
  <cp:lastPrinted>2022-02-20T16:18:41Z</cp:lastPrinted>
  <dcterms:created xsi:type="dcterms:W3CDTF">2022-01-23T20:31:34Z</dcterms:created>
  <dcterms:modified xsi:type="dcterms:W3CDTF">2022-02-22T14:44:02Z</dcterms:modified>
</cp:coreProperties>
</file>